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</p:sldMasterIdLst>
  <p:sldIdLst>
    <p:sldId id="267" r:id="rId2"/>
    <p:sldId id="268" r:id="rId3"/>
    <p:sldId id="270" r:id="rId4"/>
    <p:sldId id="271" r:id="rId5"/>
    <p:sldId id="279" r:id="rId6"/>
    <p:sldId id="275" r:id="rId7"/>
    <p:sldId id="280" r:id="rId8"/>
    <p:sldId id="278" r:id="rId9"/>
    <p:sldId id="272" r:id="rId10"/>
    <p:sldId id="274" r:id="rId11"/>
    <p:sldId id="282" r:id="rId12"/>
    <p:sldId id="281" r:id="rId13"/>
    <p:sldId id="260" r:id="rId14"/>
    <p:sldId id="283" r:id="rId15"/>
    <p:sldId id="276" r:id="rId16"/>
    <p:sldId id="27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6F348-47E3-43F4-BAA9-C2794020831C}" type="datetimeFigureOut">
              <a:rPr lang="en-US" smtClean="0"/>
              <a:pPr/>
              <a:t>4/29/2011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0720-DCCE-48D7-BFA1-C6C7BCA0DD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6F348-47E3-43F4-BAA9-C2794020831C}" type="datetimeFigureOut">
              <a:rPr lang="en-US" smtClean="0"/>
              <a:pPr/>
              <a:t>4/29/2011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0720-DCCE-48D7-BFA1-C6C7BCA0DD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6F348-47E3-43F4-BAA9-C2794020831C}" type="datetimeFigureOut">
              <a:rPr lang="en-US" smtClean="0"/>
              <a:pPr/>
              <a:t>4/29/2011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0720-DCCE-48D7-BFA1-C6C7BCA0DD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6F348-47E3-43F4-BAA9-C2794020831C}" type="datetimeFigureOut">
              <a:rPr lang="en-US" smtClean="0"/>
              <a:pPr/>
              <a:t>4/29/2011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0720-DCCE-48D7-BFA1-C6C7BCA0DD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6F348-47E3-43F4-BAA9-C2794020831C}" type="datetimeFigureOut">
              <a:rPr lang="en-US" smtClean="0"/>
              <a:pPr/>
              <a:t>4/29/2011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0720-DCCE-48D7-BFA1-C6C7BCA0DD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6F348-47E3-43F4-BAA9-C2794020831C}" type="datetimeFigureOut">
              <a:rPr lang="en-US" smtClean="0"/>
              <a:pPr/>
              <a:t>4/29/2011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0720-DCCE-48D7-BFA1-C6C7BCA0DD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6F348-47E3-43F4-BAA9-C2794020831C}" type="datetimeFigureOut">
              <a:rPr lang="en-US" smtClean="0"/>
              <a:pPr/>
              <a:t>4/29/2011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0720-DCCE-48D7-BFA1-C6C7BCA0DD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6F348-47E3-43F4-BAA9-C2794020831C}" type="datetimeFigureOut">
              <a:rPr lang="en-US" smtClean="0"/>
              <a:pPr/>
              <a:t>4/29/2011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0720-DCCE-48D7-BFA1-C6C7BCA0DD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6F348-47E3-43F4-BAA9-C2794020831C}" type="datetimeFigureOut">
              <a:rPr lang="en-US" smtClean="0"/>
              <a:pPr/>
              <a:t>4/29/2011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0720-DCCE-48D7-BFA1-C6C7BCA0DD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6F348-47E3-43F4-BAA9-C2794020831C}" type="datetimeFigureOut">
              <a:rPr lang="en-US" smtClean="0"/>
              <a:pPr/>
              <a:t>4/29/2011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0720-DCCE-48D7-BFA1-C6C7BCA0DD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6F348-47E3-43F4-BAA9-C2794020831C}" type="datetimeFigureOut">
              <a:rPr lang="en-US" smtClean="0"/>
              <a:pPr/>
              <a:t>4/29/2011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0720-DCCE-48D7-BFA1-C6C7BCA0DD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fld id="{0F46F348-47E3-43F4-BAA9-C2794020831C}" type="datetimeFigureOut">
              <a:rPr lang="en-US" smtClean="0"/>
              <a:pPr/>
              <a:t>4/29/2011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fld id="{27DC0720-DCCE-48D7-BFA1-C6C7BCA0DD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hibyAJOSW8U&amp;feature=related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youtube.com/watch?v=PpFBKeuKf7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8463" y="6039860"/>
            <a:ext cx="7274511" cy="648864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Advocating a more positive body image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990600" y="371582"/>
            <a:ext cx="7772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Love the Skin You’re In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074" name="Picture 2" descr="http://3.bp.blogspot.com/_h0XSrNXWR8s/TFWxSZgWtlI/AAAAAAAAANQ/IGap6JUOjxY/s1600/LionMirror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324878"/>
            <a:ext cx="47244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6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5530" y="228600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Dove Evolution Commercial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9218" name="Picture 2" descr="http://susannekober.files.wordpress.com/2010/10/dove-evolution-pi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112" y="1636588"/>
            <a:ext cx="7785968" cy="476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562" y="493588"/>
            <a:ext cx="871728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4"/>
            <a:r>
              <a:rPr lang="en-US" u="sng" dirty="0">
                <a:hlinkClick r:id="rId3"/>
              </a:rPr>
              <a:t>http://www.youtube.com/watch?v=hibyAJOSW8U&amp;feature=related</a:t>
            </a:r>
            <a:r>
              <a:rPr lang="en-US" dirty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0306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88008" y="4270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What is Advocacy?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600200"/>
            <a:ext cx="41148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Advocacy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7498080" cy="5410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Take a stand </a:t>
            </a:r>
          </a:p>
          <a:p>
            <a:pPr lvl="1"/>
            <a:r>
              <a:rPr lang="en-US" dirty="0" smtClean="0"/>
              <a:t>What is important to you?</a:t>
            </a:r>
          </a:p>
          <a:p>
            <a:r>
              <a:rPr lang="en-US" dirty="0" smtClean="0">
                <a:solidFill>
                  <a:srgbClr val="FF66CC"/>
                </a:solidFill>
              </a:rPr>
              <a:t>Support your position</a:t>
            </a:r>
          </a:p>
          <a:p>
            <a:pPr lvl="1"/>
            <a:r>
              <a:rPr lang="en-US" dirty="0" smtClean="0"/>
              <a:t>Use accurate information</a:t>
            </a:r>
          </a:p>
          <a:p>
            <a:pPr lvl="1"/>
            <a:r>
              <a:rPr lang="en-US" dirty="0" smtClean="0"/>
              <a:t>Be assertive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Know your audience</a:t>
            </a:r>
          </a:p>
          <a:p>
            <a:pPr lvl="1"/>
            <a:r>
              <a:rPr lang="en-US" dirty="0" smtClean="0"/>
              <a:t>Respect others opinions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Encourage others to make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  healthy choices</a:t>
            </a:r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600200"/>
            <a:ext cx="2737075" cy="407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How to </a:t>
            </a:r>
            <a:r>
              <a:rPr lang="en-US" b="1" dirty="0" smtClean="0">
                <a:solidFill>
                  <a:srgbClr val="FF0000"/>
                </a:solidFill>
              </a:rPr>
              <a:t>Love</a:t>
            </a:r>
            <a:r>
              <a:rPr lang="en-US" dirty="0" smtClean="0"/>
              <a:t> Your 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76400"/>
            <a:ext cx="7790688" cy="48006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Attention-</a:t>
            </a:r>
            <a:r>
              <a:rPr lang="en-US" dirty="0" smtClean="0"/>
              <a:t> listen to your internal cues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Appreciation-</a:t>
            </a:r>
            <a:r>
              <a:rPr lang="en-US" dirty="0" smtClean="0"/>
              <a:t> enjoy the pleasure your 				body can provide you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Acceptance-</a:t>
            </a:r>
            <a:r>
              <a:rPr lang="en-US" dirty="0" smtClean="0"/>
              <a:t> accept what is instead of 				longing for what is not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29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1447800"/>
            <a:ext cx="8153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/>
              <a:t>What Can  </a:t>
            </a:r>
            <a:r>
              <a:rPr lang="en-US" sz="6000" b="1" u="sng" dirty="0" smtClean="0"/>
              <a:t>You</a:t>
            </a:r>
            <a:r>
              <a:rPr lang="en-US" sz="6000" b="1" dirty="0" smtClean="0"/>
              <a:t> Do to be an Advocate for Yourself?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/>
              <a:t>What </a:t>
            </a:r>
            <a:r>
              <a:rPr lang="en-US" sz="4800" b="1" u="sng" dirty="0" smtClean="0"/>
              <a:t>You</a:t>
            </a:r>
            <a:r>
              <a:rPr lang="en-US" sz="4800" b="1" dirty="0" smtClean="0"/>
              <a:t> Can Do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CC"/>
                </a:solidFill>
              </a:rPr>
              <a:t>Give up dieting and just eat healthy and exercise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Fight size discrimination by speaking positively of others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Focus your thoughts toward the amazing person you are, rather than what you aren’t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Arrange your priorities according to what is most important to you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88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228600"/>
            <a:ext cx="7498080" cy="1143000"/>
          </a:xfrm>
        </p:spPr>
        <p:txBody>
          <a:bodyPr/>
          <a:lstStyle/>
          <a:p>
            <a:pPr algn="ctr"/>
            <a:r>
              <a:rPr lang="en-US" dirty="0" smtClean="0"/>
              <a:t>Time to Rap It Up!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828800"/>
            <a:ext cx="7498080" cy="4800600"/>
          </a:xfrm>
        </p:spPr>
        <p:txBody>
          <a:bodyPr/>
          <a:lstStyle/>
          <a:p>
            <a:r>
              <a:rPr lang="en-US" dirty="0" smtClean="0"/>
              <a:t>Get into groups of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b="1" dirty="0" smtClean="0">
                <a:solidFill>
                  <a:srgbClr val="0000FF"/>
                </a:solidFill>
              </a:rPr>
              <a:t>four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Come up with an </a:t>
            </a:r>
            <a:r>
              <a:rPr lang="en-US" b="1" dirty="0" smtClean="0">
                <a:solidFill>
                  <a:srgbClr val="0000FF"/>
                </a:solidFill>
              </a:rPr>
              <a:t>8 line </a:t>
            </a:r>
            <a:r>
              <a:rPr lang="en-US" dirty="0" smtClean="0"/>
              <a:t>rap </a:t>
            </a:r>
            <a:r>
              <a:rPr lang="en-US" u="sng" dirty="0" smtClean="0"/>
              <a:t>advocating </a:t>
            </a:r>
            <a:r>
              <a:rPr lang="en-US" dirty="0" smtClean="0"/>
              <a:t>a positive body image</a:t>
            </a:r>
          </a:p>
          <a:p>
            <a:endParaRPr lang="en-US" dirty="0"/>
          </a:p>
          <a:p>
            <a:r>
              <a:rPr lang="en-US" dirty="0" smtClean="0"/>
              <a:t>Include </a:t>
            </a:r>
            <a:r>
              <a:rPr lang="en-US" b="1" dirty="0" smtClean="0">
                <a:solidFill>
                  <a:srgbClr val="0000FF"/>
                </a:solidFill>
              </a:rPr>
              <a:t>2 or more </a:t>
            </a:r>
            <a:r>
              <a:rPr lang="en-US" dirty="0" smtClean="0"/>
              <a:t>facts from the content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228600"/>
            <a:ext cx="3225800" cy="322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64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971800"/>
            <a:ext cx="7498080" cy="38862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…appearance is the first thing that you notice about someone?</a:t>
            </a:r>
          </a:p>
          <a:p>
            <a:r>
              <a:rPr lang="en-US" sz="2800" b="1" dirty="0" smtClean="0"/>
              <a:t>…you care what others think of what you wear</a:t>
            </a:r>
          </a:p>
          <a:p>
            <a:r>
              <a:rPr lang="en-US" sz="2800" b="1" dirty="0" smtClean="0"/>
              <a:t>…your image is very important to you</a:t>
            </a:r>
          </a:p>
          <a:p>
            <a:r>
              <a:rPr lang="en-US" sz="2800" b="1" dirty="0" smtClean="0"/>
              <a:t>…magazine articles/ads make you feel a certain way about your own body</a:t>
            </a:r>
          </a:p>
        </p:txBody>
      </p:sp>
      <p:pic>
        <p:nvPicPr>
          <p:cNvPr id="4098" name="Picture 2" descr="http://l.thumbs.canstockphoto.com/canstock39756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00"/>
            <a:ext cx="2876550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l.thumbs.canstockphoto.com/canstock39475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28600"/>
            <a:ext cx="1600200" cy="282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19400" y="1143000"/>
            <a:ext cx="434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Cross the Line IF…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66595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 is Body Image?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2941" y="1143000"/>
            <a:ext cx="7498080" cy="4800600"/>
          </a:xfrm>
        </p:spPr>
        <p:txBody>
          <a:bodyPr/>
          <a:lstStyle/>
          <a:p>
            <a:r>
              <a:rPr lang="en-US" dirty="0" smtClean="0"/>
              <a:t>How you think, feel, and perceive your physical appearance to be</a:t>
            </a:r>
          </a:p>
        </p:txBody>
      </p:sp>
      <p:sp>
        <p:nvSpPr>
          <p:cNvPr id="4" name="Rectangle 3"/>
          <p:cNvSpPr/>
          <p:nvPr/>
        </p:nvSpPr>
        <p:spPr>
          <a:xfrm rot="20211139">
            <a:off x="1395373" y="3888162"/>
            <a:ext cx="20249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Mood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 rot="1369914">
            <a:off x="5259391" y="2572030"/>
            <a:ext cx="35862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Emotions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 rot="839770">
            <a:off x="1980198" y="5326842"/>
            <a:ext cx="24561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rgbClr val="FF66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Mental</a:t>
            </a:r>
            <a:endParaRPr lang="en-US" sz="5400" b="1" cap="none" spc="50" dirty="0">
              <a:ln w="11430"/>
              <a:solidFill>
                <a:srgbClr val="FF66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 rot="480107">
            <a:off x="2227451" y="2582303"/>
            <a:ext cx="27539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Physical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 rot="21200224">
            <a:off x="3560139" y="3919841"/>
            <a:ext cx="40534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Imagination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rot="1044785">
            <a:off x="5285565" y="5326842"/>
            <a:ext cx="320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Perception</a:t>
            </a:r>
            <a:endParaRPr lang="en-US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C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846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0090"/>
                </a:solidFill>
              </a:rPr>
              <a:t>Which Body Type </a:t>
            </a:r>
            <a:r>
              <a:rPr lang="en-US" b="1" dirty="0">
                <a:solidFill>
                  <a:srgbClr val="000090"/>
                </a:solidFill>
              </a:rPr>
              <a:t>A</a:t>
            </a:r>
            <a:r>
              <a:rPr lang="en-US" b="1" dirty="0" smtClean="0">
                <a:solidFill>
                  <a:srgbClr val="000090"/>
                </a:solidFill>
              </a:rPr>
              <a:t>re You?</a:t>
            </a:r>
            <a:endParaRPr lang="en-US" b="1" dirty="0">
              <a:solidFill>
                <a:srgbClr val="000090"/>
              </a:solidFill>
            </a:endParaRPr>
          </a:p>
        </p:txBody>
      </p:sp>
      <p:pic>
        <p:nvPicPr>
          <p:cNvPr id="6150" name="Picture 6" descr="http://www.ameliaburton.com.au/wp-content/uploads/2008/08/body_typ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55074"/>
            <a:ext cx="5334000" cy="524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61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3429000"/>
            <a:ext cx="3429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-228600"/>
            <a:ext cx="7498080" cy="1417638"/>
          </a:xfrm>
        </p:spPr>
        <p:txBody>
          <a:bodyPr>
            <a:normAutofit/>
          </a:bodyPr>
          <a:lstStyle/>
          <a:p>
            <a:r>
              <a:rPr lang="en-US" dirty="0" smtClean="0"/>
              <a:t>  Male Vs. Female Stereotypes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4343400"/>
            <a:ext cx="2057400" cy="2362200"/>
          </a:xfrm>
        </p:spPr>
        <p:txBody>
          <a:bodyPr>
            <a:normAutofit lnSpcReduction="10000"/>
          </a:bodyPr>
          <a:lstStyle/>
          <a:p>
            <a:pPr>
              <a:buClr>
                <a:schemeClr val="bg2">
                  <a:lumMod val="75000"/>
                </a:schemeClr>
              </a:buClr>
            </a:pPr>
            <a:r>
              <a:rPr lang="en-US" sz="1800" b="1" dirty="0" smtClean="0">
                <a:solidFill>
                  <a:schemeClr val="bg2">
                    <a:lumMod val="75000"/>
                  </a:schemeClr>
                </a:solidFill>
              </a:rPr>
              <a:t>Tall</a:t>
            </a:r>
          </a:p>
          <a:p>
            <a:pPr>
              <a:buClr>
                <a:schemeClr val="bg2">
                  <a:lumMod val="75000"/>
                </a:schemeClr>
              </a:buClr>
            </a:pPr>
            <a:r>
              <a:rPr lang="en-US" sz="1800" b="1" dirty="0" smtClean="0">
                <a:solidFill>
                  <a:schemeClr val="bg2">
                    <a:lumMod val="75000"/>
                  </a:schemeClr>
                </a:solidFill>
              </a:rPr>
              <a:t>Muscular</a:t>
            </a:r>
          </a:p>
          <a:p>
            <a:pPr>
              <a:buClr>
                <a:schemeClr val="bg2">
                  <a:lumMod val="75000"/>
                </a:schemeClr>
              </a:buClr>
            </a:pPr>
            <a:r>
              <a:rPr lang="en-US" sz="1800" b="1" dirty="0" smtClean="0">
                <a:solidFill>
                  <a:schemeClr val="bg2">
                    <a:lumMod val="75000"/>
                  </a:schemeClr>
                </a:solidFill>
              </a:rPr>
              <a:t>Athletic build</a:t>
            </a:r>
          </a:p>
          <a:p>
            <a:pPr>
              <a:buClr>
                <a:schemeClr val="bg2">
                  <a:lumMod val="75000"/>
                </a:schemeClr>
              </a:buClr>
            </a:pPr>
            <a:r>
              <a:rPr lang="en-US" sz="1800" b="1" dirty="0" smtClean="0">
                <a:solidFill>
                  <a:schemeClr val="bg2">
                    <a:lumMod val="75000"/>
                  </a:schemeClr>
                </a:solidFill>
              </a:rPr>
              <a:t>6-pack</a:t>
            </a:r>
          </a:p>
          <a:p>
            <a:pPr>
              <a:buClr>
                <a:schemeClr val="bg2">
                  <a:lumMod val="75000"/>
                </a:schemeClr>
              </a:buClr>
            </a:pPr>
            <a:r>
              <a:rPr lang="en-US" sz="1800" b="1" dirty="0" smtClean="0">
                <a:solidFill>
                  <a:schemeClr val="bg2">
                    <a:lumMod val="75000"/>
                  </a:schemeClr>
                </a:solidFill>
              </a:rPr>
              <a:t>Chiseled</a:t>
            </a:r>
          </a:p>
          <a:p>
            <a:pPr>
              <a:buClr>
                <a:schemeClr val="bg2">
                  <a:lumMod val="75000"/>
                </a:schemeClr>
              </a:buClr>
            </a:pPr>
            <a:r>
              <a:rPr lang="en-US" sz="1800" b="1" dirty="0" smtClean="0">
                <a:solidFill>
                  <a:schemeClr val="bg2">
                    <a:lumMod val="75000"/>
                  </a:schemeClr>
                </a:solidFill>
              </a:rPr>
              <a:t>“macho”</a:t>
            </a:r>
          </a:p>
          <a:p>
            <a:pPr>
              <a:buClr>
                <a:schemeClr val="bg2">
                  <a:lumMod val="75000"/>
                </a:schemeClr>
              </a:buClr>
              <a:buNone/>
            </a:pPr>
            <a:r>
              <a:rPr lang="en-US" sz="18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>
              <a:buClrTx/>
            </a:pPr>
            <a:endParaRPr lang="en-US" sz="1800" b="1" dirty="0" smtClean="0">
              <a:solidFill>
                <a:srgbClr val="FF66CC"/>
              </a:solidFill>
            </a:endParaRPr>
          </a:p>
          <a:p>
            <a:pPr>
              <a:buClrTx/>
            </a:pPr>
            <a:endParaRPr lang="en-US" sz="1800" b="1" dirty="0" smtClean="0">
              <a:solidFill>
                <a:srgbClr val="FF66CC"/>
              </a:solidFill>
            </a:endParaRPr>
          </a:p>
          <a:p>
            <a:pPr>
              <a:buClrTx/>
            </a:pPr>
            <a:endParaRPr lang="en-US" sz="1800" b="1" dirty="0" smtClean="0">
              <a:solidFill>
                <a:srgbClr val="FF66CC"/>
              </a:solidFill>
            </a:endParaRPr>
          </a:p>
          <a:p>
            <a:pPr>
              <a:buClrTx/>
            </a:pPr>
            <a:endParaRPr lang="en-US" sz="1800" b="1" dirty="0" smtClean="0">
              <a:solidFill>
                <a:srgbClr val="FF66CC"/>
              </a:solidFill>
            </a:endParaRPr>
          </a:p>
          <a:p>
            <a:pPr>
              <a:buClrTx/>
            </a:pPr>
            <a:endParaRPr lang="en-US" sz="1800" b="1" dirty="0" smtClean="0">
              <a:solidFill>
                <a:srgbClr val="FF66CC"/>
              </a:solidFill>
            </a:endParaRPr>
          </a:p>
          <a:p>
            <a:pPr>
              <a:buClrTx/>
            </a:pPr>
            <a:endParaRPr lang="en-US" sz="1800" b="1" dirty="0" smtClean="0">
              <a:solidFill>
                <a:srgbClr val="FF66CC"/>
              </a:solidFill>
            </a:endParaRPr>
          </a:p>
          <a:p>
            <a:pPr>
              <a:buClrTx/>
            </a:pPr>
            <a:endParaRPr lang="en-US" sz="1800" b="1" dirty="0">
              <a:solidFill>
                <a:srgbClr val="FF66C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990600"/>
            <a:ext cx="1905000" cy="42248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0" y="1219200"/>
            <a:ext cx="1676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b="1" dirty="0" smtClean="0">
                <a:solidFill>
                  <a:srgbClr val="FF66CC"/>
                </a:solidFill>
              </a:rPr>
              <a:t>Thin</a:t>
            </a:r>
          </a:p>
          <a:p>
            <a:pPr>
              <a:buFont typeface="Arial"/>
              <a:buChar char="•"/>
            </a:pPr>
            <a:r>
              <a:rPr lang="en-US" b="1" dirty="0" smtClean="0">
                <a:solidFill>
                  <a:srgbClr val="FF66CC"/>
                </a:solidFill>
              </a:rPr>
              <a:t>Tall</a:t>
            </a:r>
          </a:p>
          <a:p>
            <a:pPr>
              <a:buFont typeface="Arial"/>
              <a:buChar char="•"/>
            </a:pPr>
            <a:r>
              <a:rPr lang="en-US" b="1" dirty="0" smtClean="0">
                <a:solidFill>
                  <a:srgbClr val="FF66CC"/>
                </a:solidFill>
              </a:rPr>
              <a:t>Large boobs</a:t>
            </a:r>
          </a:p>
          <a:p>
            <a:pPr>
              <a:buFont typeface="Arial"/>
              <a:buChar char="•"/>
            </a:pPr>
            <a:r>
              <a:rPr lang="en-US" b="1" dirty="0" smtClean="0">
                <a:solidFill>
                  <a:srgbClr val="FF66CC"/>
                </a:solidFill>
              </a:rPr>
              <a:t>Nice butt</a:t>
            </a:r>
          </a:p>
          <a:p>
            <a:pPr>
              <a:buFont typeface="Arial"/>
              <a:buChar char="•"/>
            </a:pPr>
            <a:r>
              <a:rPr lang="en-US" b="1" dirty="0" smtClean="0">
                <a:solidFill>
                  <a:srgbClr val="FF66CC"/>
                </a:solidFill>
              </a:rPr>
              <a:t>Tan </a:t>
            </a:r>
          </a:p>
          <a:p>
            <a:pPr>
              <a:buFont typeface="Arial"/>
              <a:buChar char="•"/>
            </a:pPr>
            <a:r>
              <a:rPr lang="en-US" b="1" dirty="0" smtClean="0">
                <a:solidFill>
                  <a:srgbClr val="FF66CC"/>
                </a:solidFill>
              </a:rPr>
              <a:t>Great hair</a:t>
            </a:r>
          </a:p>
          <a:p>
            <a:pPr>
              <a:buClrTx/>
              <a:buFont typeface="Arial"/>
              <a:buChar char="•"/>
            </a:pPr>
            <a:endParaRPr lang="en-US" b="1" dirty="0" smtClean="0">
              <a:solidFill>
                <a:srgbClr val="FF66CC"/>
              </a:solidFill>
            </a:endParaRPr>
          </a:p>
          <a:p>
            <a:pPr>
              <a:buClrTx/>
            </a:pPr>
            <a:endParaRPr lang="en-US" b="1" dirty="0" smtClean="0">
              <a:solidFill>
                <a:srgbClr val="FF66CC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Teen Truth: </a:t>
            </a:r>
            <a:r>
              <a:rPr lang="en-US" sz="4800" dirty="0"/>
              <a:t>Body Image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www.youtube.com/watch?v=PpFBKeuKf7M</a:t>
            </a:r>
            <a:r>
              <a:rPr lang="en-US" sz="2000" dirty="0" smtClean="0"/>
              <a:t>   </a:t>
            </a:r>
            <a:endParaRPr lang="en-US" sz="2000" dirty="0"/>
          </a:p>
        </p:txBody>
      </p:sp>
      <p:pic>
        <p:nvPicPr>
          <p:cNvPr id="10242" name="Picture 2" descr="http://www.sjiff.org/caldocfest/films/smallstills/teentruth_bod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461" y="2057400"/>
            <a:ext cx="6636356" cy="333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88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Whiteboard Q&amp;A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600200"/>
            <a:ext cx="6172200" cy="4629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09600"/>
            <a:ext cx="2413000" cy="381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            Realistic?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5013" y="304800"/>
            <a:ext cx="2558987" cy="3378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3962400"/>
            <a:ext cx="2895600" cy="2895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400" y="3352800"/>
            <a:ext cx="2514600" cy="3505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4200" y="1734751"/>
            <a:ext cx="3398490" cy="51232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90072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/>
              <a:t>Realistic?</a:t>
            </a:r>
            <a:endParaRPr lang="en-US" sz="5400" b="1" dirty="0"/>
          </a:p>
        </p:txBody>
      </p:sp>
      <p:pic>
        <p:nvPicPr>
          <p:cNvPr id="7172" name="Picture 4" descr="http://www.babble.com/CS/blogs/famecrawler/2008/03/23-End/Alessandra-Ambrosio-victoria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33072"/>
            <a:ext cx="3124200" cy="543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jetsetsocialite.com/wp-content/uploads/2009/04/jadorable-anthonygallo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912" y="1368175"/>
            <a:ext cx="3419009" cy="543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32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1041</TotalTime>
  <Words>273</Words>
  <Application>Microsoft Office PowerPoint</Application>
  <PresentationFormat>On-screen Show (4:3)</PresentationFormat>
  <Paragraphs>72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Solstice</vt:lpstr>
      <vt:lpstr>Advocating a more positive body image</vt:lpstr>
      <vt:lpstr>PowerPoint Presentation</vt:lpstr>
      <vt:lpstr>What is Body Image?</vt:lpstr>
      <vt:lpstr>Which Body Type Are You?</vt:lpstr>
      <vt:lpstr>  Male Vs. Female Stereotypes</vt:lpstr>
      <vt:lpstr>Teen Truth: Body Image http://www.youtube.com/watch?v=PpFBKeuKf7M   </vt:lpstr>
      <vt:lpstr>Whiteboard Q&amp;A</vt:lpstr>
      <vt:lpstr>            Realistic?</vt:lpstr>
      <vt:lpstr>Realistic?</vt:lpstr>
      <vt:lpstr>Dove Evolution Commercial </vt:lpstr>
      <vt:lpstr>PowerPoint Presentation</vt:lpstr>
      <vt:lpstr>Advocacy</vt:lpstr>
      <vt:lpstr>How to Love Your Body</vt:lpstr>
      <vt:lpstr>PowerPoint Presentation</vt:lpstr>
      <vt:lpstr>What You Can Do</vt:lpstr>
      <vt:lpstr>Time to Rap It Up!</vt:lpstr>
    </vt:vector>
  </TitlesOfParts>
  <Company>The Pennsylvania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we see…is not what we get.  The average American woman is 5’4” tall and weighs 140 pounds.   The average American model is 5’11”tall and weighs 117 pounds   Most fashion models are thinner than 98% of American women</dc:title>
  <dc:creator>Joseph Emory Sollenberger</dc:creator>
  <cp:lastModifiedBy>Joseph Emory Sollenberger</cp:lastModifiedBy>
  <cp:revision>15</cp:revision>
  <dcterms:created xsi:type="dcterms:W3CDTF">2011-04-13T21:34:21Z</dcterms:created>
  <dcterms:modified xsi:type="dcterms:W3CDTF">2011-04-29T16:32:14Z</dcterms:modified>
</cp:coreProperties>
</file>