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2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49AC4-B2CE-8644-A300-650433D39FEC}" type="datetimeFigureOut">
              <a:rPr lang="en-US" smtClean="0"/>
              <a:t>4/29/2011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7EC94-418A-2E47-90D5-FFCB986B20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124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7EC94-418A-2E47-90D5-FFCB986B202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464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Demonstrations....</a:t>
            </a:r>
          </a:p>
          <a:p>
            <a:r>
              <a:rPr lang="en-US" dirty="0" smtClean="0"/>
              <a:t>Utilize several senses; students can see, hear, and possibly experience an actual event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7EC94-418A-2E47-90D5-FFCB986B202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912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4/29/2011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2C92EA74-7218-3342-93E1-A26AB7258B90}" type="datetimeFigureOut">
              <a:rPr lang="en-US" smtClean="0"/>
              <a:t>4/29/2011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647B59CA-B3AC-F54B-811F-07AF66140D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2C92EA74-7218-3342-93E1-A26AB7258B90}" type="datetimeFigureOut">
              <a:rPr lang="en-US" smtClean="0"/>
              <a:t>4/29/2011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647B59CA-B3AC-F54B-811F-07AF66140D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2C92EA74-7218-3342-93E1-A26AB7258B90}" type="datetimeFigureOut">
              <a:rPr lang="en-US" smtClean="0"/>
              <a:t>4/29/2011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647B59CA-B3AC-F54B-811F-07AF66140D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28E80666-FB37-4B36-9149-507F3B0178E3}" type="datetimeFigureOut">
              <a:rPr lang="en-US" smtClean="0"/>
              <a:pPr/>
              <a:t>4/29/2011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2C92EA74-7218-3342-93E1-A26AB7258B90}" type="datetimeFigureOut">
              <a:rPr lang="en-US" smtClean="0"/>
              <a:t>4/29/2011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647B59CA-B3AC-F54B-811F-07AF66140D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2C92EA74-7218-3342-93E1-A26AB7258B90}" type="datetimeFigureOut">
              <a:rPr lang="en-US" smtClean="0"/>
              <a:t>4/29/2011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647B59CA-B3AC-F54B-811F-07AF66140D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2C92EA74-7218-3342-93E1-A26AB7258B90}" type="datetimeFigureOut">
              <a:rPr lang="en-US" smtClean="0"/>
              <a:t>4/29/2011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647B59CA-B3AC-F54B-811F-07AF66140D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2C92EA74-7218-3342-93E1-A26AB7258B90}" type="datetimeFigureOut">
              <a:rPr lang="en-US" smtClean="0"/>
              <a:t>4/29/2011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647B59CA-B3AC-F54B-811F-07AF66140D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2C92EA74-7218-3342-93E1-A26AB7258B90}" type="datetimeFigureOut">
              <a:rPr lang="en-US" smtClean="0"/>
              <a:t>4/29/2011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2C92EA74-7218-3342-93E1-A26AB7258B90}" type="datetimeFigureOut">
              <a:rPr lang="en-US" smtClean="0"/>
              <a:t>4/29/2011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647B59CA-B3AC-F54B-811F-07AF66140D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2C92EA74-7218-3342-93E1-A26AB7258B90}" type="datetimeFigureOut">
              <a:rPr lang="en-US" smtClean="0"/>
              <a:t>4/29/2011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B59CA-B3AC-F54B-811F-07AF66140D16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29" r:id="rId1"/>
    <p:sldLayoutId id="2147484230" r:id="rId2"/>
    <p:sldLayoutId id="2147484231" r:id="rId3"/>
    <p:sldLayoutId id="2147484232" r:id="rId4"/>
    <p:sldLayoutId id="2147484233" r:id="rId5"/>
    <p:sldLayoutId id="2147484234" r:id="rId6"/>
    <p:sldLayoutId id="2147484235" r:id="rId7"/>
    <p:sldLayoutId id="2147484236" r:id="rId8"/>
    <p:sldLayoutId id="2147484237" r:id="rId9"/>
    <p:sldLayoutId id="2147484238" r:id="rId10"/>
    <p:sldLayoutId id="2147484239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c.gov/vaccines/vac-gen/side-%09effects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660" y="4892256"/>
            <a:ext cx="5985159" cy="1606102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660" y="350265"/>
            <a:ext cx="6647305" cy="2664467"/>
          </a:xfrm>
        </p:spPr>
        <p:txBody>
          <a:bodyPr/>
          <a:lstStyle/>
          <a:p>
            <a:pPr algn="ctr"/>
            <a:endParaRPr lang="en-US" dirty="0"/>
          </a:p>
          <a:p>
            <a:pPr algn="ctr"/>
            <a:r>
              <a:rPr lang="en-US" sz="4800" dirty="0" smtClean="0"/>
              <a:t>PERSONAL AND CONSUMER HEALTH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00939" y="5327404"/>
            <a:ext cx="24032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JOE SOLLENBERGER</a:t>
            </a:r>
          </a:p>
          <a:p>
            <a:r>
              <a:rPr lang="en-US" dirty="0" smtClean="0"/>
              <a:t>JENNY EDWARDS</a:t>
            </a:r>
          </a:p>
          <a:p>
            <a:r>
              <a:rPr lang="en-US" dirty="0" smtClean="0"/>
              <a:t>ZACH STOBART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06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34915" y="113569"/>
            <a:ext cx="6766891" cy="14041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/>
              <a:t>Demonstration:</a:t>
            </a:r>
          </a:p>
          <a:p>
            <a:pPr algn="ctr"/>
            <a:r>
              <a:rPr lang="en-US" dirty="0" smtClean="0"/>
              <a:t>How to Floss Your Teeth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923" y="1752050"/>
            <a:ext cx="47498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011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099" y="1520968"/>
            <a:ext cx="6949134" cy="5077623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 smtClean="0"/>
              <a:t>The importance of wearing protective clothing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Correct seasonal clothing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Importance of </a:t>
            </a:r>
            <a:r>
              <a:rPr lang="en-US" dirty="0"/>
              <a:t>c</a:t>
            </a:r>
            <a:r>
              <a:rPr lang="en-US" dirty="0" smtClean="0"/>
              <a:t>lean clothing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Proper sports attire</a:t>
            </a:r>
          </a:p>
          <a:p>
            <a:pPr lvl="1">
              <a:buFont typeface="Wingdings" charset="2"/>
              <a:buChar char="§"/>
            </a:pPr>
            <a:endParaRPr lang="en-US" dirty="0"/>
          </a:p>
          <a:p>
            <a:pPr>
              <a:buFont typeface="Wingdings" charset="2"/>
              <a:buChar char="§"/>
            </a:pPr>
            <a:r>
              <a:rPr lang="en-US" dirty="0" smtClean="0"/>
              <a:t>The </a:t>
            </a:r>
            <a:r>
              <a:rPr lang="en-US" dirty="0"/>
              <a:t>i</a:t>
            </a:r>
            <a:r>
              <a:rPr lang="en-US" dirty="0" smtClean="0"/>
              <a:t>mportance of wearing sunscreen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Prevention of UV damage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Prevention of skin cancer/disease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8815" y="197706"/>
            <a:ext cx="892518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dirty="0" smtClean="0"/>
              <a:t>Preventing Disease and Infection</a:t>
            </a:r>
            <a:endParaRPr lang="en-US" sz="4300" dirty="0"/>
          </a:p>
        </p:txBody>
      </p:sp>
      <p:sp>
        <p:nvSpPr>
          <p:cNvPr id="5" name="TextBox 4"/>
          <p:cNvSpPr txBox="1"/>
          <p:nvPr/>
        </p:nvSpPr>
        <p:spPr>
          <a:xfrm>
            <a:off x="3454366" y="914002"/>
            <a:ext cx="2168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Middle School</a:t>
            </a:r>
            <a:endParaRPr lang="en-US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885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372" y="1185447"/>
            <a:ext cx="8435453" cy="550020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§"/>
            </a:pPr>
            <a:r>
              <a:rPr lang="en-US" sz="3000" dirty="0" smtClean="0"/>
              <a:t>Importance of Immunizations</a:t>
            </a:r>
          </a:p>
          <a:p>
            <a:pPr lvl="1">
              <a:buFont typeface="Wingdings" charset="2"/>
              <a:buChar char="§"/>
            </a:pPr>
            <a:r>
              <a:rPr lang="en-US" sz="2600" dirty="0" smtClean="0"/>
              <a:t>Helps prevent disease and illness</a:t>
            </a:r>
          </a:p>
          <a:p>
            <a:pPr lvl="1">
              <a:buFont typeface="Wingdings" charset="2"/>
              <a:buChar char="§"/>
            </a:pPr>
            <a:r>
              <a:rPr lang="en-US" sz="2600" dirty="0" smtClean="0"/>
              <a:t>Helps protect the health of a community</a:t>
            </a:r>
          </a:p>
          <a:p>
            <a:pPr lvl="1">
              <a:buFont typeface="Wingdings" charset="2"/>
              <a:buChar char="§"/>
            </a:pPr>
            <a:r>
              <a:rPr lang="en-US" sz="2600" dirty="0" smtClean="0"/>
              <a:t>Protects individual from others who haven’t been vaccinated</a:t>
            </a:r>
          </a:p>
          <a:p>
            <a:pPr lvl="1">
              <a:buFont typeface="Wingdings" charset="2"/>
              <a:buChar char="§"/>
            </a:pPr>
            <a:endParaRPr lang="en-US" dirty="0"/>
          </a:p>
          <a:p>
            <a:pPr>
              <a:buFont typeface="Wingdings" charset="2"/>
              <a:buChar char="§"/>
            </a:pPr>
            <a:r>
              <a:rPr lang="en-US" sz="3000" dirty="0" smtClean="0"/>
              <a:t>Effective ways to manage disease </a:t>
            </a:r>
          </a:p>
          <a:p>
            <a:pPr lvl="1">
              <a:buFont typeface="Wingdings" charset="2"/>
              <a:buChar char="§"/>
            </a:pPr>
            <a:r>
              <a:rPr lang="en-US" sz="2600" dirty="0" smtClean="0"/>
              <a:t>Diabetes</a:t>
            </a:r>
          </a:p>
          <a:p>
            <a:pPr lvl="2">
              <a:buFont typeface="Wingdings" charset="2"/>
              <a:buChar char="§"/>
            </a:pPr>
            <a:r>
              <a:rPr lang="en-US" sz="1900" dirty="0" smtClean="0"/>
              <a:t>Type 1 vs. Type 2</a:t>
            </a:r>
          </a:p>
          <a:p>
            <a:pPr lvl="1">
              <a:buFont typeface="Wingdings" charset="2"/>
              <a:buChar char="§"/>
            </a:pPr>
            <a:r>
              <a:rPr lang="en-US" sz="2600" dirty="0" smtClean="0"/>
              <a:t>Asthma</a:t>
            </a:r>
            <a:endParaRPr lang="en-US" sz="2600" dirty="0"/>
          </a:p>
          <a:p>
            <a:pPr lvl="2">
              <a:buFont typeface="Wingdings" charset="2"/>
              <a:buChar char="§"/>
            </a:pPr>
            <a:r>
              <a:rPr lang="en-US" sz="1900" dirty="0" smtClean="0"/>
              <a:t>Proper medication</a:t>
            </a:r>
            <a:endParaRPr lang="en-US" sz="1900" dirty="0"/>
          </a:p>
          <a:p>
            <a:pPr lvl="1">
              <a:buFont typeface="Wingdings" charset="2"/>
              <a:buChar char="§"/>
            </a:pPr>
            <a:r>
              <a:rPr lang="en-US" sz="2600" dirty="0" smtClean="0"/>
              <a:t>Allergies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1372" y="144560"/>
            <a:ext cx="915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dirty="0" smtClean="0"/>
              <a:t>Preventing Disease and Infection</a:t>
            </a:r>
            <a:endParaRPr lang="en-US" sz="4300" dirty="0"/>
          </a:p>
        </p:txBody>
      </p:sp>
      <p:sp>
        <p:nvSpPr>
          <p:cNvPr id="5" name="TextBox 4"/>
          <p:cNvSpPr txBox="1"/>
          <p:nvPr/>
        </p:nvSpPr>
        <p:spPr>
          <a:xfrm>
            <a:off x="2715458" y="811014"/>
            <a:ext cx="4708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Middle School and High School</a:t>
            </a:r>
            <a:endParaRPr lang="en-US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029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224" y="1444964"/>
            <a:ext cx="8734875" cy="5077623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 smtClean="0"/>
              <a:t>Prevention strategies associated with primary health care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Testicular self-exam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Pap smear</a:t>
            </a:r>
          </a:p>
          <a:p>
            <a:pPr>
              <a:buFont typeface="Wingdings" charset="2"/>
              <a:buChar char="§"/>
            </a:pPr>
            <a:endParaRPr lang="en-US" dirty="0"/>
          </a:p>
          <a:p>
            <a:pPr>
              <a:buFont typeface="Wingdings" charset="2"/>
              <a:buChar char="§"/>
            </a:pPr>
            <a:r>
              <a:rPr lang="en-US" dirty="0" smtClean="0"/>
              <a:t>Roles of genetics and family history of disease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Diseases that run in families</a:t>
            </a:r>
          </a:p>
          <a:p>
            <a:pPr lvl="2">
              <a:buFont typeface="Wingdings" charset="2"/>
              <a:buChar char="§"/>
            </a:pPr>
            <a:r>
              <a:rPr lang="en-US" dirty="0" smtClean="0"/>
              <a:t>Heart disease, high blood pressure, etc.</a:t>
            </a:r>
          </a:p>
          <a:p>
            <a:pPr lvl="1">
              <a:buFont typeface="Wingdings" charset="2"/>
              <a:buChar char="§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11431" y="139109"/>
            <a:ext cx="893256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dirty="0" smtClean="0"/>
              <a:t>Preventing Disease and Infection</a:t>
            </a:r>
            <a:endParaRPr lang="en-US" sz="4300" dirty="0"/>
          </a:p>
        </p:txBody>
      </p:sp>
      <p:sp>
        <p:nvSpPr>
          <p:cNvPr id="5" name="TextBox 4"/>
          <p:cNvSpPr txBox="1"/>
          <p:nvPr/>
        </p:nvSpPr>
        <p:spPr>
          <a:xfrm>
            <a:off x="3727300" y="741286"/>
            <a:ext cx="1734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High School</a:t>
            </a:r>
            <a:endParaRPr lang="en-US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267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15" y="1517691"/>
            <a:ext cx="8160223" cy="50776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dirty="0" smtClean="0"/>
              <a:t>What is it?</a:t>
            </a:r>
          </a:p>
          <a:p>
            <a:pPr lvl="1">
              <a:buFont typeface="Wingdings" charset="2"/>
              <a:buChar char="§"/>
            </a:pPr>
            <a:r>
              <a:rPr lang="en-US" sz="2600" dirty="0" smtClean="0"/>
              <a:t>Strategy that combines reflection with movement</a:t>
            </a:r>
          </a:p>
          <a:p>
            <a:pPr lvl="1">
              <a:buFont typeface="Wingdings" charset="2"/>
              <a:buChar char="§"/>
            </a:pPr>
            <a:r>
              <a:rPr lang="en-US" sz="2600" dirty="0" smtClean="0"/>
              <a:t>It encourages the class to move and think while they are doing so</a:t>
            </a:r>
          </a:p>
          <a:p>
            <a:pPr lvl="1">
              <a:buFont typeface="Wingdings" charset="2"/>
              <a:buChar char="§"/>
            </a:pPr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/>
              <a:t>How is it used?</a:t>
            </a:r>
          </a:p>
          <a:p>
            <a:pPr>
              <a:buFont typeface="Wingdings" charset="2"/>
              <a:buChar char="§"/>
            </a:pPr>
            <a:r>
              <a:rPr lang="en-US" sz="2600" dirty="0" smtClean="0"/>
              <a:t>A line is designated on the floor, by using poly spots, tape, or chalk</a:t>
            </a:r>
          </a:p>
          <a:p>
            <a:pPr>
              <a:buFont typeface="Wingdings" charset="2"/>
              <a:buChar char="§"/>
            </a:pPr>
            <a:r>
              <a:rPr lang="en-US" sz="2600" dirty="0" smtClean="0"/>
              <a:t>A statement is then read by the instructor, starting with “Cross the line if…” 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These sentences can be content area based, opinions, or even feelings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38164" y="167134"/>
            <a:ext cx="6766891" cy="1404122"/>
          </a:xfrm>
        </p:spPr>
        <p:txBody>
          <a:bodyPr>
            <a:normAutofit/>
          </a:bodyPr>
          <a:lstStyle/>
          <a:p>
            <a:pPr algn="ctr"/>
            <a:r>
              <a:rPr lang="en-US" sz="4300" dirty="0" smtClean="0"/>
              <a:t>Instructional Strategy:</a:t>
            </a:r>
            <a:br>
              <a:rPr lang="en-US" sz="4300" dirty="0" smtClean="0"/>
            </a:br>
            <a:r>
              <a:rPr lang="en-US" sz="4300" dirty="0" smtClean="0"/>
              <a:t>Cross the Line</a:t>
            </a:r>
            <a:endParaRPr lang="en-US" sz="4300" dirty="0"/>
          </a:p>
        </p:txBody>
      </p:sp>
    </p:spTree>
    <p:extLst>
      <p:ext uri="{BB962C8B-B14F-4D97-AF65-F5344CB8AC3E}">
        <p14:creationId xmlns:p14="http://schemas.microsoft.com/office/powerpoint/2010/main" val="1335899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38164" y="113569"/>
            <a:ext cx="6766891" cy="14041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/>
              <a:t>Instructional Strategy:</a:t>
            </a:r>
            <a:br>
              <a:rPr lang="en-US" dirty="0" smtClean="0"/>
            </a:br>
            <a:r>
              <a:rPr lang="en-US" dirty="0" smtClean="0"/>
              <a:t>Cross the Line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16824" y="1960831"/>
            <a:ext cx="4408736" cy="492475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Advantages: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Actively engaged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Students process their thoughts to make decisions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Simple activity, little talking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Gives opportunity for students to reflect upon their self-identity </a:t>
            </a:r>
          </a:p>
          <a:p>
            <a:pPr lvl="1">
              <a:buFont typeface="Wingdings" charset="2"/>
              <a:buChar char="§"/>
            </a:pPr>
            <a:endParaRPr lang="en-US" dirty="0" smtClean="0"/>
          </a:p>
          <a:p>
            <a:pPr lvl="1">
              <a:buFont typeface="Wingdings" charset="2"/>
              <a:buChar char="§"/>
            </a:pPr>
            <a:endParaRPr lang="en-US" dirty="0" smtClean="0"/>
          </a:p>
          <a:p>
            <a:pPr lvl="1">
              <a:buFont typeface="Wingdings" charset="2"/>
              <a:buChar char="§"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52709" y="1729572"/>
            <a:ext cx="4291291" cy="4924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40000"/>
              <a:buFont typeface="Wingdings" pitchFamily="2" charset="2"/>
              <a:buChar char="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31520" indent="-36576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40000"/>
              <a:buFont typeface="Wingdings" pitchFamily="2" charset="2"/>
              <a:buChar char="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97280" indent="-32004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40000"/>
              <a:buFont typeface="Wingdings" pitchFamily="2" charset="2"/>
              <a:buChar char="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7432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40000"/>
              <a:buFont typeface="Wingdings" pitchFamily="2" charset="2"/>
              <a:buChar char="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7432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40000"/>
              <a:buFont typeface="Wingdings" pitchFamily="2" charset="2"/>
              <a:buChar char="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2024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46888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dirty="0" smtClean="0"/>
              <a:t>Disadvantages: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Lack of classroom space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May not be an accurate form of assessment</a:t>
            </a:r>
          </a:p>
          <a:p>
            <a:pPr marL="365760" lvl="1" indent="0">
              <a:buNone/>
            </a:pPr>
            <a:endParaRPr lang="en-US" dirty="0" smtClean="0"/>
          </a:p>
          <a:p>
            <a:pPr lvl="1">
              <a:buFont typeface="Wingdings" charset="2"/>
              <a:buChar char="§"/>
            </a:pPr>
            <a:endParaRPr lang="en-US" dirty="0" smtClean="0"/>
          </a:p>
          <a:p>
            <a:pPr lvl="1">
              <a:buFont typeface="Wingdings" charset="2"/>
              <a:buChar char="§"/>
            </a:pPr>
            <a:endParaRPr lang="en-US" dirty="0" smtClean="0"/>
          </a:p>
          <a:p>
            <a:pPr lvl="1">
              <a:buFont typeface="Wingdings" charset="2"/>
              <a:buChar char="§"/>
            </a:pPr>
            <a:endParaRPr lang="en-US" dirty="0"/>
          </a:p>
          <a:p>
            <a:pPr lvl="1">
              <a:buFont typeface="Wingdings" charset="2"/>
              <a:buChar char="§"/>
            </a:pPr>
            <a:endParaRPr lang="en-US" dirty="0" smtClean="0"/>
          </a:p>
          <a:p>
            <a:pPr lvl="1">
              <a:buFont typeface="Wingdings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176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9003" y="1497336"/>
            <a:ext cx="4658735" cy="507762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Suggestions for use: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Appropriate for all ages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Can be used to assess student opinions and ideas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Assessment to see if students are practicing learned skills</a:t>
            </a:r>
          </a:p>
          <a:p>
            <a:pPr lvl="1">
              <a:buFont typeface="Wingdings" charset="2"/>
              <a:buChar char="§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38164" y="113569"/>
            <a:ext cx="6766891" cy="14041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/>
              <a:t>Instructional Strategy:</a:t>
            </a:r>
            <a:br>
              <a:rPr lang="en-US" dirty="0" smtClean="0"/>
            </a:br>
            <a:r>
              <a:rPr lang="en-US" dirty="0" smtClean="0"/>
              <a:t>Cross the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960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913" y="766504"/>
            <a:ext cx="7329504" cy="5182681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 smtClean="0"/>
              <a:t>How to use prescribed and OTC meds appropriately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Abuse of prescribed and OTC drugs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Selecting the correct OTC medication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Information about common dietary supplements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Correct dosage information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3756" y="120173"/>
            <a:ext cx="8940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Selecting and Using Health Care Products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921916" y="766504"/>
            <a:ext cx="1978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Middle School </a:t>
            </a:r>
            <a:endParaRPr lang="en-US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978" y="4262140"/>
            <a:ext cx="2288612" cy="228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48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756" y="120173"/>
            <a:ext cx="8940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Selecting and Using Health Care Products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371873" y="766504"/>
            <a:ext cx="3868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Middle School and High School </a:t>
            </a:r>
            <a:endParaRPr lang="en-US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00026" y="2197857"/>
            <a:ext cx="7329504" cy="5182681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 smtClean="0"/>
              <a:t>Similarities/differences of health care products and services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Positive and negative effects of products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Determining reliable health information online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Differences in health care policies</a:t>
            </a:r>
          </a:p>
          <a:p>
            <a:pPr lvl="2">
              <a:buFont typeface="Wingdings" charset="2"/>
              <a:buChar char="§"/>
            </a:pPr>
            <a:r>
              <a:rPr lang="en-US" dirty="0" smtClean="0"/>
              <a:t>Providers and financing</a:t>
            </a:r>
          </a:p>
          <a:p>
            <a:pPr lvl="1">
              <a:buFont typeface="Wingdings" charset="2"/>
              <a:buChar char="§"/>
            </a:pPr>
            <a:endParaRPr lang="en-US" dirty="0" smtClean="0"/>
          </a:p>
          <a:p>
            <a:pPr lvl="1">
              <a:buFont typeface="Wingdings" charset="2"/>
              <a:buChar char="§"/>
            </a:pPr>
            <a:endParaRPr lang="en-US" dirty="0" smtClean="0"/>
          </a:p>
          <a:p>
            <a:pPr lvl="1">
              <a:buFont typeface="Wingdings" charset="2"/>
              <a:buChar char="§"/>
            </a:pPr>
            <a:endParaRPr lang="en-US" dirty="0" smtClean="0"/>
          </a:p>
          <a:p>
            <a:pPr lvl="1">
              <a:buFont typeface="Wingdings" charset="2"/>
              <a:buChar char="§"/>
            </a:pPr>
            <a:endParaRPr lang="en-US" dirty="0" smtClean="0"/>
          </a:p>
          <a:p>
            <a:pPr lvl="1">
              <a:buFont typeface="Wingdings" charset="2"/>
              <a:buChar char="§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24816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896" y="763279"/>
            <a:ext cx="8260226" cy="4980717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 smtClean="0"/>
              <a:t>How to identify effective acne products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Identifying skin type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Identifying the type of acne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Finding out what works for others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Researching the products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3756" y="120173"/>
            <a:ext cx="8940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Selecting and Using Health Care Products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371873" y="766504"/>
            <a:ext cx="3868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Middle School and High School </a:t>
            </a:r>
            <a:endParaRPr lang="en-US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536" y="4017362"/>
            <a:ext cx="2635704" cy="251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23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948" y="537369"/>
            <a:ext cx="4658735" cy="5877327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§"/>
            </a:pPr>
            <a:r>
              <a:rPr lang="en-US" sz="2400" dirty="0" smtClean="0"/>
              <a:t>Personal health choices and behaviors play an important role in disease prevention.</a:t>
            </a:r>
          </a:p>
          <a:p>
            <a:pPr>
              <a:buFont typeface="Wingdings" charset="2"/>
              <a:buChar char="§"/>
            </a:pPr>
            <a:endParaRPr lang="en-US" sz="2400" dirty="0" smtClean="0"/>
          </a:p>
          <a:p>
            <a:pPr>
              <a:buFont typeface="Wingdings" charset="2"/>
              <a:buChar char="§"/>
            </a:pPr>
            <a:r>
              <a:rPr lang="en-US" sz="2400" dirty="0" smtClean="0"/>
              <a:t>Maintaining proper hygiene and dental care also contributes to a healthy lifestyle.</a:t>
            </a:r>
          </a:p>
          <a:p>
            <a:pPr>
              <a:buFont typeface="Wingdings" charset="2"/>
              <a:buChar char="§"/>
            </a:pPr>
            <a:endParaRPr lang="en-US" sz="2400" dirty="0" smtClean="0"/>
          </a:p>
          <a:p>
            <a:pPr>
              <a:buFont typeface="Wingdings" charset="2"/>
              <a:buChar char="§"/>
            </a:pPr>
            <a:r>
              <a:rPr lang="en-US" sz="2400" dirty="0" smtClean="0"/>
              <a:t>Using and selecting proper and effective health care products and services also contributes to your health.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526" y="299564"/>
            <a:ext cx="1952948" cy="17478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526" y="2371646"/>
            <a:ext cx="1952948" cy="20394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253" y="4759560"/>
            <a:ext cx="1958222" cy="167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09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012" y="1250092"/>
            <a:ext cx="8000636" cy="5234978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 smtClean="0"/>
              <a:t>Options for health care and services for self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School health services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Health insurance plans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Understanding health benefits</a:t>
            </a:r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3756" y="120173"/>
            <a:ext cx="8940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Selecting and Using Health Care Products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761912" y="766504"/>
            <a:ext cx="1778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High School </a:t>
            </a:r>
            <a:endParaRPr lang="en-US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356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022" y="1649766"/>
            <a:ext cx="7710211" cy="50776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dirty="0" smtClean="0"/>
              <a:t>What is it?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A strategy that allows students to learn through peer assistance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It creates a student-centered environment, rather than a teacher-centered one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Teaches students how to identify and respond to the needs of others</a:t>
            </a:r>
          </a:p>
          <a:p>
            <a:pPr lvl="1">
              <a:buFont typeface="Wingdings" charset="2"/>
              <a:buChar char="§"/>
            </a:pPr>
            <a:endParaRPr lang="en-US" dirty="0"/>
          </a:p>
          <a:p>
            <a:pPr marL="0" indent="0">
              <a:buNone/>
            </a:pPr>
            <a:r>
              <a:rPr lang="en-US" sz="3000" dirty="0" smtClean="0"/>
              <a:t>How is it used?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Pupils ask one another for help in understanding a concept or problem rather than relying upon the teacher for answers.</a:t>
            </a:r>
          </a:p>
          <a:p>
            <a:pPr lvl="1">
              <a:buFont typeface="Wingdings" charset="2"/>
              <a:buChar char="§"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38164" y="167134"/>
            <a:ext cx="6766891" cy="14041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/>
              <a:t>Instructional Strategy:</a:t>
            </a:r>
            <a:br>
              <a:rPr lang="en-US" dirty="0" smtClean="0"/>
            </a:br>
            <a:r>
              <a:rPr lang="en-US" dirty="0" smtClean="0"/>
              <a:t>Ask a Friend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386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38164" y="167134"/>
            <a:ext cx="6766891" cy="14041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/>
              <a:t>Instructional Strategy:</a:t>
            </a:r>
            <a:br>
              <a:rPr lang="en-US" dirty="0" smtClean="0"/>
            </a:br>
            <a:r>
              <a:rPr lang="en-US" dirty="0" smtClean="0"/>
              <a:t>Ask a Friend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16824" y="1960831"/>
            <a:ext cx="4408736" cy="492475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Advantages: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Helps develop social interaction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Develops problem-solving and critical thinking skills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Allows teacher more time to assess comprehension level of individuals</a:t>
            </a:r>
          </a:p>
          <a:p>
            <a:pPr lvl="1">
              <a:buFont typeface="Wingdings" charset="2"/>
              <a:buChar char="§"/>
            </a:pPr>
            <a:endParaRPr lang="en-US" dirty="0" smtClean="0"/>
          </a:p>
          <a:p>
            <a:pPr lvl="1">
              <a:buFont typeface="Wingdings" charset="2"/>
              <a:buChar char="§"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52709" y="1729572"/>
            <a:ext cx="4291291" cy="4924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40000"/>
              <a:buFont typeface="Wingdings" pitchFamily="2" charset="2"/>
              <a:buChar char="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31520" indent="-36576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40000"/>
              <a:buFont typeface="Wingdings" pitchFamily="2" charset="2"/>
              <a:buChar char="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97280" indent="-32004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40000"/>
              <a:buFont typeface="Wingdings" pitchFamily="2" charset="2"/>
              <a:buChar char="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7432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40000"/>
              <a:buFont typeface="Wingdings" pitchFamily="2" charset="2"/>
              <a:buChar char="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7432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40000"/>
              <a:buFont typeface="Wingdings" pitchFamily="2" charset="2"/>
              <a:buChar char="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2024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46888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dirty="0" smtClean="0"/>
              <a:t>Disadvantages: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Students may not stay focused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Students may not know the answers </a:t>
            </a:r>
          </a:p>
          <a:p>
            <a:pPr lvl="1">
              <a:buFont typeface="Wingdings" charset="2"/>
              <a:buChar char="§"/>
            </a:pPr>
            <a:endParaRPr lang="en-US" dirty="0"/>
          </a:p>
          <a:p>
            <a:pPr lvl="1">
              <a:buFont typeface="Wingdings" charset="2"/>
              <a:buChar char="§"/>
            </a:pPr>
            <a:endParaRPr lang="en-US" dirty="0" smtClean="0"/>
          </a:p>
          <a:p>
            <a:pPr lvl="1">
              <a:buFont typeface="Wingdings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337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15" y="1560901"/>
            <a:ext cx="5850160" cy="5077623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 smtClean="0"/>
              <a:t>Suggestions for use: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Useful when students are working on problems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When teaching a new concept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Group work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Appropriate in oral questioning situations</a:t>
            </a:r>
          </a:p>
          <a:p>
            <a:pPr lvl="1">
              <a:buFont typeface="Wingdings" charset="2"/>
              <a:buChar char="§"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38164" y="167134"/>
            <a:ext cx="6766891" cy="14041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/>
              <a:t>Instructional Strategy:</a:t>
            </a:r>
            <a:br>
              <a:rPr lang="en-US" dirty="0" smtClean="0"/>
            </a:br>
            <a:r>
              <a:rPr lang="en-US" dirty="0" smtClean="0"/>
              <a:t>Ask a Friend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178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38165" y="167134"/>
            <a:ext cx="6242042" cy="8429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/>
              <a:t>Ask a friend…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72774" y="1476495"/>
            <a:ext cx="558015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Senior prom is only a few days away, and you just woke up with one of the worst facial breakouts you’ve ever had!</a:t>
            </a:r>
          </a:p>
          <a:p>
            <a:endParaRPr lang="en-US" dirty="0"/>
          </a:p>
          <a:p>
            <a:r>
              <a:rPr lang="en-US" dirty="0" smtClean="0"/>
              <a:t>   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What is the best way to treat your acne?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What product(s) can you use?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How do you know if that product is the right one for you?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4528" y="2667000"/>
            <a:ext cx="31623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17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2254" y="170157"/>
            <a:ext cx="3409614" cy="88787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883" y="1400103"/>
            <a:ext cx="8265705" cy="50776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 smtClean="0"/>
              <a:t>CCSSO-SCASS Health Education Assessment Project (2006) </a:t>
            </a:r>
            <a:r>
              <a:rPr lang="en-US" sz="1800" i="1" dirty="0" smtClean="0"/>
              <a:t>Assessment Tools 	for School Health Education, </a:t>
            </a:r>
            <a:r>
              <a:rPr lang="en-US" sz="1800" dirty="0" smtClean="0"/>
              <a:t>ToucanEd Inc., Santa Cruz, CA.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Duncan, L.C. and Eckert, C. (2006) </a:t>
            </a:r>
            <a:r>
              <a:rPr lang="en-US" sz="1800" i="1" dirty="0" smtClean="0"/>
              <a:t>Strategies to Inspire Learning-Voices from 	Experience, </a:t>
            </a:r>
            <a:r>
              <a:rPr lang="en-US" sz="1800" dirty="0" smtClean="0"/>
              <a:t>Teaching Concepts, Downingtown, PA.</a:t>
            </a:r>
          </a:p>
          <a:p>
            <a:pPr marL="0" indent="0">
              <a:buNone/>
            </a:pPr>
            <a:r>
              <a:rPr lang="en-US" sz="1800" dirty="0"/>
              <a:t>"Health Care System</a:t>
            </a:r>
            <a:r>
              <a:rPr lang="en-US" sz="1800" dirty="0" smtClean="0"/>
              <a:t>.” </a:t>
            </a:r>
            <a:r>
              <a:rPr lang="en-US" sz="1800" i="1" dirty="0"/>
              <a:t>Wikipedia, the Free Encyclopedia</a:t>
            </a:r>
            <a:r>
              <a:rPr lang="en-US" sz="1800" dirty="0"/>
              <a:t>. Web. Mar. 2011. </a:t>
            </a:r>
            <a:r>
              <a:rPr lang="en-US" sz="1800" dirty="0" smtClean="0"/>
              <a:t>	&lt;</a:t>
            </a:r>
            <a:r>
              <a:rPr lang="en-US" sz="1800" dirty="0"/>
              <a:t>http://en.wikipedia.org/wiki/Health_care_system&gt;.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“Steps </a:t>
            </a:r>
            <a:r>
              <a:rPr lang="en-US" sz="1800" dirty="0"/>
              <a:t>To Find An Effective Acne Treatment</a:t>
            </a:r>
            <a:r>
              <a:rPr lang="en-US" sz="1800" dirty="0" smtClean="0"/>
              <a:t>.” </a:t>
            </a:r>
            <a:r>
              <a:rPr lang="en-US" sz="1800" i="1" dirty="0"/>
              <a:t>Pimple Treatment</a:t>
            </a:r>
            <a:r>
              <a:rPr lang="en-US" sz="1800" dirty="0"/>
              <a:t>. Web. Mar. </a:t>
            </a:r>
            <a:r>
              <a:rPr lang="en-US" sz="1800" dirty="0" smtClean="0"/>
              <a:t>	2011</a:t>
            </a:r>
            <a:r>
              <a:rPr lang="en-US" sz="1800" dirty="0"/>
              <a:t>. </a:t>
            </a:r>
            <a:r>
              <a:rPr lang="en-US" sz="1800" dirty="0" smtClean="0"/>
              <a:t>&lt;http</a:t>
            </a:r>
            <a:r>
              <a:rPr lang="en-US" sz="1800" dirty="0"/>
              <a:t>://justpimple.com/31378/steps-to-find-an-effective</a:t>
            </a:r>
            <a:r>
              <a:rPr lang="en-US" sz="1800" dirty="0" smtClean="0"/>
              <a:t>-	acne</a:t>
            </a:r>
            <a:r>
              <a:rPr lang="en-US" sz="1800" dirty="0"/>
              <a:t>-treatment</a:t>
            </a:r>
            <a:r>
              <a:rPr lang="en-US" sz="1800" dirty="0" smtClean="0"/>
              <a:t>/&gt;.</a:t>
            </a:r>
          </a:p>
          <a:p>
            <a:pPr marL="0" indent="0">
              <a:buNone/>
            </a:pPr>
            <a:r>
              <a:rPr lang="en-US" sz="1800" dirty="0"/>
              <a:t>"The Importance of Flossing: Keep Your Mouth Clean! | DentiCenter." </a:t>
            </a:r>
            <a:r>
              <a:rPr lang="en-US" sz="1800" dirty="0" smtClean="0"/>
              <a:t>	</a:t>
            </a:r>
            <a:r>
              <a:rPr lang="en-US" sz="1800" i="1" dirty="0" smtClean="0"/>
              <a:t>Denticenter </a:t>
            </a:r>
            <a:r>
              <a:rPr lang="en-US" sz="1800" i="1" dirty="0"/>
              <a:t>- High Quality State of the Art Dental Care</a:t>
            </a:r>
            <a:r>
              <a:rPr lang="en-US" sz="1800" dirty="0"/>
              <a:t>. Web. Mar. </a:t>
            </a:r>
            <a:r>
              <a:rPr lang="en-US" sz="1800" dirty="0" smtClean="0"/>
              <a:t>	2011</a:t>
            </a:r>
            <a:r>
              <a:rPr lang="en-US" sz="1800" dirty="0"/>
              <a:t>. &lt;http://www.denticenter.com/2011/02/the-importance-of</a:t>
            </a:r>
            <a:r>
              <a:rPr lang="en-US" sz="1800" dirty="0" smtClean="0"/>
              <a:t>-	flossing</a:t>
            </a:r>
            <a:r>
              <a:rPr lang="en-US" sz="1800" dirty="0"/>
              <a:t>-keep-your-mouth-clean/&gt;.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"Vaccines: Vac-Gen/Side Effects." </a:t>
            </a:r>
            <a:r>
              <a:rPr lang="en-US" sz="1800" i="1" dirty="0"/>
              <a:t>Centers for Disease Control and Prevention</a:t>
            </a:r>
            <a:r>
              <a:rPr lang="en-US" sz="1800" dirty="0"/>
              <a:t>. </a:t>
            </a:r>
            <a:r>
              <a:rPr lang="en-US" sz="1800" dirty="0" smtClean="0"/>
              <a:t>	Web</a:t>
            </a:r>
            <a:r>
              <a:rPr lang="en-US" sz="1800" dirty="0"/>
              <a:t>. Mar. 2011. </a:t>
            </a:r>
            <a:r>
              <a:rPr lang="en-US" sz="1800" dirty="0" smtClean="0">
                <a:hlinkClick r:id="rId2"/>
              </a:rPr>
              <a:t>http</a:t>
            </a:r>
            <a:r>
              <a:rPr lang="en-US" sz="1800" dirty="0">
                <a:hlinkClick r:id="rId2"/>
              </a:rPr>
              <a:t>://www.cdc.gov/vaccines/vac-gen/side</a:t>
            </a:r>
            <a:r>
              <a:rPr lang="en-US" sz="1800" dirty="0" smtClean="0">
                <a:hlinkClick r:id="rId2"/>
              </a:rPr>
              <a:t>-	effects.htm</a:t>
            </a:r>
            <a:r>
              <a:rPr lang="en-US" sz="1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6283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209" y="1710665"/>
            <a:ext cx="8385561" cy="4694639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endParaRPr lang="en-US" sz="1800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Appropriate skin care to prevent/treat acne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Techniques to wash your face: twice a day, warm water, mild soap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Don’t pop pimples, in order to prevent facial scarring and infection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Avoid touching your face with your fingers and other objects  that collect dirt and residue</a:t>
            </a:r>
          </a:p>
          <a:p>
            <a:pPr marL="365760" lvl="1" indent="0">
              <a:buNone/>
            </a:pPr>
            <a:endParaRPr lang="en-US" sz="1400" dirty="0" smtClean="0"/>
          </a:p>
          <a:p>
            <a:pPr marL="365760" lvl="1" indent="0">
              <a:buNone/>
            </a:pPr>
            <a:endParaRPr lang="en-US" sz="200" dirty="0" smtClean="0"/>
          </a:p>
          <a:p>
            <a:pPr lvl="2">
              <a:buFont typeface="Wingdings" charset="2"/>
              <a:buChar char="u"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13410" y="357696"/>
            <a:ext cx="577679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dirty="0" smtClean="0"/>
              <a:t>Personal Health Care</a:t>
            </a:r>
            <a:endParaRPr lang="en-US" sz="4300" dirty="0"/>
          </a:p>
        </p:txBody>
      </p:sp>
      <p:sp>
        <p:nvSpPr>
          <p:cNvPr id="6" name="TextBox 5"/>
          <p:cNvSpPr txBox="1"/>
          <p:nvPr/>
        </p:nvSpPr>
        <p:spPr>
          <a:xfrm>
            <a:off x="3334363" y="1105724"/>
            <a:ext cx="2168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Middle School</a:t>
            </a:r>
            <a:endParaRPr lang="en-US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055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070" y="1466193"/>
            <a:ext cx="7631842" cy="507762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§"/>
            </a:pPr>
            <a:endParaRPr lang="en-US" sz="2000" dirty="0" smtClean="0"/>
          </a:p>
          <a:p>
            <a:pPr>
              <a:buFont typeface="Wingdings" charset="2"/>
              <a:buChar char="§"/>
            </a:pPr>
            <a:endParaRPr lang="en-US" sz="2000" dirty="0"/>
          </a:p>
          <a:p>
            <a:pPr>
              <a:buFont typeface="Wingdings" charset="2"/>
              <a:buChar char="§"/>
            </a:pPr>
            <a:r>
              <a:rPr lang="en-US" dirty="0" smtClean="0"/>
              <a:t>Benefits </a:t>
            </a:r>
            <a:r>
              <a:rPr lang="en-US" dirty="0"/>
              <a:t>of regular dental cleaning/checkups</a:t>
            </a:r>
          </a:p>
          <a:p>
            <a:pPr lvl="1">
              <a:buFont typeface="Wingdings" charset="2"/>
              <a:buChar char="§"/>
            </a:pPr>
            <a:r>
              <a:rPr lang="en-US" sz="2200" dirty="0"/>
              <a:t>Important to get a cleaning/checkup every 6 months</a:t>
            </a:r>
          </a:p>
          <a:p>
            <a:pPr lvl="1">
              <a:buFont typeface="Wingdings" charset="2"/>
              <a:buChar char="§"/>
            </a:pPr>
            <a:r>
              <a:rPr lang="en-US" sz="2200" dirty="0"/>
              <a:t>Checkups prevent disease and infection of the </a:t>
            </a:r>
            <a:r>
              <a:rPr lang="en-US" sz="2200" dirty="0" smtClean="0"/>
              <a:t>mouth</a:t>
            </a:r>
          </a:p>
          <a:p>
            <a:pPr lvl="1">
              <a:buFont typeface="Wingdings" charset="2"/>
              <a:buChar char="§"/>
            </a:pPr>
            <a:r>
              <a:rPr lang="en-US" sz="2200" dirty="0" smtClean="0"/>
              <a:t>Dental checkups can prevent tooth decay</a:t>
            </a:r>
          </a:p>
          <a:p>
            <a:pPr lvl="1">
              <a:buFont typeface="Wingdings" charset="2"/>
              <a:buChar char="§"/>
            </a:pPr>
            <a:endParaRPr lang="en-US" sz="1400" dirty="0"/>
          </a:p>
          <a:p>
            <a:pPr>
              <a:buFont typeface="Wingdings" charset="2"/>
              <a:buChar char="§"/>
            </a:pPr>
            <a:r>
              <a:rPr lang="en-US" sz="3000" dirty="0" smtClean="0"/>
              <a:t>Effective tooth care	</a:t>
            </a:r>
          </a:p>
          <a:p>
            <a:pPr lvl="1">
              <a:buFont typeface="Wingdings" charset="2"/>
              <a:buChar char="§"/>
            </a:pPr>
            <a:r>
              <a:rPr lang="en-US" sz="2200" dirty="0" smtClean="0">
                <a:effectLst/>
              </a:rPr>
              <a:t>How to floss correctly</a:t>
            </a:r>
          </a:p>
          <a:p>
            <a:pPr lvl="2">
              <a:buFont typeface="Wingdings" charset="2"/>
              <a:buChar char="§"/>
            </a:pPr>
            <a:r>
              <a:rPr lang="en-US" sz="1700" dirty="0" smtClean="0">
                <a:effectLst/>
              </a:rPr>
              <a:t>Lack </a:t>
            </a:r>
            <a:r>
              <a:rPr lang="en-US" sz="1700" dirty="0">
                <a:effectLst/>
              </a:rPr>
              <a:t>of flossing can cause plaque to harden between teeth and become tartar </a:t>
            </a:r>
            <a:endParaRPr lang="en-US" sz="1700" dirty="0" smtClean="0">
              <a:effectLst/>
            </a:endParaRPr>
          </a:p>
          <a:p>
            <a:pPr lvl="1">
              <a:buFont typeface="Wingdings" charset="2"/>
              <a:buChar char="§"/>
            </a:pPr>
            <a:r>
              <a:rPr lang="en-US" sz="2200" dirty="0" smtClean="0">
                <a:effectLst/>
              </a:rPr>
              <a:t>Techniques for brushing teeth</a:t>
            </a:r>
          </a:p>
          <a:p>
            <a:pPr marL="777240" lvl="2" indent="0">
              <a:buNone/>
            </a:pPr>
            <a:endParaRPr lang="en-US" sz="1000" dirty="0" smtClean="0">
              <a:effectLst/>
            </a:endParaRPr>
          </a:p>
          <a:p>
            <a:pPr marL="365760" lvl="1" indent="0">
              <a:buNone/>
            </a:pPr>
            <a:endParaRPr lang="en-US" sz="1400" dirty="0" smtClean="0">
              <a:effectLst/>
            </a:endParaRPr>
          </a:p>
          <a:p>
            <a:pPr lvl="1">
              <a:buFont typeface="Wingdings" charset="2"/>
              <a:buChar char="§"/>
            </a:pPr>
            <a:endParaRPr lang="en-US" sz="1400" dirty="0" smtClean="0"/>
          </a:p>
          <a:p>
            <a:pPr>
              <a:buFont typeface="Wingdings" charset="2"/>
              <a:buChar char="§"/>
            </a:pPr>
            <a:endParaRPr lang="en-US" sz="1800" dirty="0" smtClean="0"/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50169" y="170645"/>
            <a:ext cx="613473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dirty="0" smtClean="0"/>
              <a:t>Personal Health Care</a:t>
            </a:r>
            <a:endParaRPr lang="en-US" sz="4300" dirty="0"/>
          </a:p>
        </p:txBody>
      </p:sp>
      <p:sp>
        <p:nvSpPr>
          <p:cNvPr id="5" name="TextBox 4"/>
          <p:cNvSpPr txBox="1"/>
          <p:nvPr/>
        </p:nvSpPr>
        <p:spPr>
          <a:xfrm>
            <a:off x="2601879" y="904133"/>
            <a:ext cx="3933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Middle School and High School</a:t>
            </a:r>
            <a:endParaRPr lang="en-US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942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96" y="749998"/>
            <a:ext cx="8199713" cy="5077623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 smtClean="0"/>
              <a:t>Strategies for effective eye/hearing protection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The importance of a healthy diet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Going for regular ear and eye exams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Wearing sunglasses blocks harmful UV rays</a:t>
            </a:r>
          </a:p>
          <a:p>
            <a:pPr lvl="1">
              <a:buFont typeface="Wingdings" charset="2"/>
              <a:buChar char="§"/>
            </a:pPr>
            <a:endParaRPr lang="en-US" dirty="0" smtClean="0"/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40172" y="169748"/>
            <a:ext cx="577003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dirty="0" smtClean="0"/>
              <a:t>Personal Health Care</a:t>
            </a:r>
            <a:endParaRPr lang="en-US" sz="4300" dirty="0"/>
          </a:p>
        </p:txBody>
      </p:sp>
      <p:sp>
        <p:nvSpPr>
          <p:cNvPr id="5" name="TextBox 4"/>
          <p:cNvSpPr txBox="1"/>
          <p:nvPr/>
        </p:nvSpPr>
        <p:spPr>
          <a:xfrm>
            <a:off x="3820219" y="923801"/>
            <a:ext cx="1910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High School</a:t>
            </a:r>
            <a:endParaRPr lang="en-US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585" y="4229762"/>
            <a:ext cx="4295772" cy="205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557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8164" y="113569"/>
            <a:ext cx="6766891" cy="1404122"/>
          </a:xfrm>
        </p:spPr>
        <p:txBody>
          <a:bodyPr>
            <a:normAutofit/>
          </a:bodyPr>
          <a:lstStyle/>
          <a:p>
            <a:pPr algn="ctr"/>
            <a:r>
              <a:rPr lang="en-US" sz="4300" dirty="0" smtClean="0"/>
              <a:t>Instructional Strategy:</a:t>
            </a:r>
            <a:br>
              <a:rPr lang="en-US" sz="4300" dirty="0" smtClean="0"/>
            </a:br>
            <a:r>
              <a:rPr lang="en-US" sz="4300" dirty="0" smtClean="0"/>
              <a:t>Demonstration</a:t>
            </a:r>
            <a:endParaRPr lang="en-US" sz="4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871" y="1780378"/>
            <a:ext cx="8115380" cy="45897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What is it?</a:t>
            </a:r>
          </a:p>
          <a:p>
            <a:pPr lvl="1">
              <a:buFont typeface="Wingdings" charset="2"/>
              <a:buChar char="§"/>
            </a:pPr>
            <a:r>
              <a:rPr lang="en-US" dirty="0"/>
              <a:t>	</a:t>
            </a:r>
            <a:r>
              <a:rPr lang="en-US" dirty="0" smtClean="0"/>
              <a:t>Understanding concepts through visual experience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Offers instruction in an exciting and imaginative way</a:t>
            </a:r>
          </a:p>
          <a:p>
            <a:pPr lvl="1">
              <a:buFont typeface="Wingdings" charset="2"/>
              <a:buChar char="§"/>
            </a:pPr>
            <a:endParaRPr lang="en-US" dirty="0"/>
          </a:p>
          <a:p>
            <a:pPr>
              <a:buFont typeface="Wingdings" charset="2"/>
              <a:buChar char="§"/>
            </a:pPr>
            <a:r>
              <a:rPr lang="en-US" dirty="0" smtClean="0"/>
              <a:t>How is it used?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Students are shown how to do something through visual learning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A detailed step-by-step process is outlined</a:t>
            </a:r>
          </a:p>
        </p:txBody>
      </p:sp>
    </p:spTree>
    <p:extLst>
      <p:ext uri="{BB962C8B-B14F-4D97-AF65-F5344CB8AC3E}">
        <p14:creationId xmlns:p14="http://schemas.microsoft.com/office/powerpoint/2010/main" val="982640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824" y="1517691"/>
            <a:ext cx="4408736" cy="492475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Advantages: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Utilizes several senses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Visually stimulating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Can be showcased by teachers, students, and guest speakers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Provides direct experiences</a:t>
            </a:r>
          </a:p>
          <a:p>
            <a:pPr lvl="1">
              <a:buFont typeface="Wingdings" charset="2"/>
              <a:buChar char="§"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38164" y="113569"/>
            <a:ext cx="6766891" cy="14041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/>
              <a:t>Instructional Strategy:</a:t>
            </a:r>
            <a:br>
              <a:rPr lang="en-US" dirty="0" smtClean="0"/>
            </a:br>
            <a:r>
              <a:rPr lang="en-US" dirty="0" smtClean="0"/>
              <a:t>Demonstration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52709" y="1729572"/>
            <a:ext cx="4291291" cy="4924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40000"/>
              <a:buFont typeface="Wingdings" pitchFamily="2" charset="2"/>
              <a:buChar char="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31520" indent="-36576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40000"/>
              <a:buFont typeface="Wingdings" pitchFamily="2" charset="2"/>
              <a:buChar char="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97280" indent="-32004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40000"/>
              <a:buFont typeface="Wingdings" pitchFamily="2" charset="2"/>
              <a:buChar char="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7432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40000"/>
              <a:buFont typeface="Wingdings" pitchFamily="2" charset="2"/>
              <a:buChar char="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7432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40000"/>
              <a:buFont typeface="Wingdings" pitchFamily="2" charset="2"/>
              <a:buChar char="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2024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46888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dirty="0" smtClean="0"/>
              <a:t>Disadvantages: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Requires pre-preparation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May limit audience input/participation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May fail</a:t>
            </a:r>
          </a:p>
          <a:p>
            <a:pPr lvl="1">
              <a:buFont typeface="Wingdings" charset="2"/>
              <a:buChar char="§"/>
            </a:pPr>
            <a:endParaRPr lang="en-US" dirty="0"/>
          </a:p>
          <a:p>
            <a:pPr lvl="1">
              <a:buFont typeface="Wingdings" charset="2"/>
              <a:buChar char="§"/>
            </a:pPr>
            <a:endParaRPr lang="en-US" dirty="0" smtClean="0"/>
          </a:p>
          <a:p>
            <a:pPr lvl="1">
              <a:buFont typeface="Wingdings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750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646" y="1620479"/>
            <a:ext cx="8003539" cy="507762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Suggestions for use: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Use when teaching concepts and problem-solving procedures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Can be used at any grade level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Make sure it is time efficient</a:t>
            </a:r>
          </a:p>
          <a:p>
            <a:pPr lvl="1">
              <a:buFont typeface="Wingdings" charset="2"/>
              <a:buChar char="§"/>
            </a:pP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38164" y="113569"/>
            <a:ext cx="6766891" cy="14041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/>
              <a:t>Instructional Strategy:</a:t>
            </a:r>
            <a:br>
              <a:rPr lang="en-US" dirty="0" smtClean="0"/>
            </a:br>
            <a:r>
              <a:rPr lang="en-US" dirty="0" smtClean="0"/>
              <a:t>Demonstration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4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693" y="1558533"/>
            <a:ext cx="7476969" cy="507762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Materials: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Includes anything that will be used for the demonstration</a:t>
            </a:r>
          </a:p>
          <a:p>
            <a:pPr lvl="1">
              <a:buFont typeface="Wingdings" charset="2"/>
              <a:buChar char="§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Management: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Arrange class so that all students can see</a:t>
            </a:r>
          </a:p>
          <a:p>
            <a:pPr>
              <a:buFont typeface="Wingdings" charset="2"/>
              <a:buChar char="§"/>
            </a:pPr>
            <a:endParaRPr lang="en-US" dirty="0" smtClean="0"/>
          </a:p>
          <a:p>
            <a:pPr lvl="1">
              <a:buFont typeface="Wingdings" charset="2"/>
              <a:buChar char="§"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38164" y="113569"/>
            <a:ext cx="6766891" cy="14041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/>
              <a:t>Instructional Strategy:</a:t>
            </a:r>
            <a:br>
              <a:rPr lang="en-US" dirty="0" smtClean="0"/>
            </a:br>
            <a:r>
              <a:rPr lang="en-US" dirty="0" smtClean="0"/>
              <a:t>Demonstration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5895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Kilter.thmx</Template>
  <TotalTime>316</TotalTime>
  <Words>897</Words>
  <Application>Microsoft Office PowerPoint</Application>
  <PresentationFormat>On-screen Show (4:3)</PresentationFormat>
  <Paragraphs>207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Kilter</vt:lpstr>
      <vt:lpstr> </vt:lpstr>
      <vt:lpstr>PowerPoint Presentation</vt:lpstr>
      <vt:lpstr>PowerPoint Presentation</vt:lpstr>
      <vt:lpstr>PowerPoint Presentation</vt:lpstr>
      <vt:lpstr>PowerPoint Presentation</vt:lpstr>
      <vt:lpstr>Instructional Strategy: Demonstration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Instructional Strategy: Cross the 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Microsoft Office User</dc:creator>
  <cp:lastModifiedBy>Joseph Emory Sollenberger</cp:lastModifiedBy>
  <cp:revision>22</cp:revision>
  <dcterms:created xsi:type="dcterms:W3CDTF">2011-03-21T18:46:24Z</dcterms:created>
  <dcterms:modified xsi:type="dcterms:W3CDTF">2011-04-29T16:29:47Z</dcterms:modified>
</cp:coreProperties>
</file>